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84" r:id="rId8"/>
    <p:sldId id="286" r:id="rId9"/>
    <p:sldId id="261" r:id="rId10"/>
    <p:sldId id="279" r:id="rId11"/>
    <p:sldId id="280" r:id="rId12"/>
    <p:sldId id="262" r:id="rId13"/>
    <p:sldId id="281" r:id="rId14"/>
    <p:sldId id="282" r:id="rId15"/>
    <p:sldId id="263" r:id="rId16"/>
    <p:sldId id="264" r:id="rId17"/>
    <p:sldId id="265" r:id="rId18"/>
    <p:sldId id="266" r:id="rId19"/>
    <p:sldId id="267" r:id="rId20"/>
    <p:sldId id="268" r:id="rId21"/>
    <p:sldId id="287" r:id="rId22"/>
    <p:sldId id="269" r:id="rId23"/>
    <p:sldId id="270" r:id="rId24"/>
    <p:sldId id="271" r:id="rId25"/>
    <p:sldId id="283" r:id="rId26"/>
    <p:sldId id="272" r:id="rId27"/>
    <p:sldId id="273" r:id="rId28"/>
    <p:sldId id="274" r:id="rId29"/>
    <p:sldId id="288" r:id="rId30"/>
    <p:sldId id="289" r:id="rId31"/>
    <p:sldId id="275" r:id="rId32"/>
    <p:sldId id="276" r:id="rId33"/>
    <p:sldId id="290" r:id="rId34"/>
    <p:sldId id="291" r:id="rId35"/>
    <p:sldId id="277" r:id="rId36"/>
    <p:sldId id="292" r:id="rId37"/>
    <p:sldId id="278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IGNACIO LLANOS FABAR" initials="AILF" lastIdx="1" clrIdx="0">
    <p:extLst>
      <p:ext uri="{19B8F6BF-5375-455C-9EA6-DF929625EA0E}">
        <p15:presenceInfo xmlns:p15="http://schemas.microsoft.com/office/powerpoint/2012/main" userId="735f7c5e0943a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1-14T00:39:48.785" idx="1">
    <p:pos x="10" y="10"/>
    <p:text>michel: hablar sobre reporteria</p:text>
    <p:extLst>
      <p:ext uri="{C676402C-5697-4E1C-873F-D02D1690AC5C}">
        <p15:threadingInfo xmlns:p15="http://schemas.microsoft.com/office/powerpoint/2012/main" timeZoneBias="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5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1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0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43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69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2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4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emf"/><Relationship Id="rId5" Type="http://schemas.openxmlformats.org/officeDocument/2006/relationships/package" Target="../embeddings/Dibujo_de_Microsoft_Visio1.vsdx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39.emf"/><Relationship Id="rId4" Type="http://schemas.openxmlformats.org/officeDocument/2006/relationships/package" Target="../embeddings/Dibujo_de_Microsoft_Visio2.vsdx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40.emf"/><Relationship Id="rId4" Type="http://schemas.openxmlformats.org/officeDocument/2006/relationships/package" Target="../embeddings/Dibujo_de_Microsoft_Visio3.vsdx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Bici - O -  Matic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Herramienta – Sistema - Venta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45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24137"/>
            <a:ext cx="10018713" cy="316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085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57475"/>
            <a:ext cx="10018714" cy="361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238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Objetivos General Estratégico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lnSpcReduction="10000"/>
          </a:bodyPr>
          <a:lstStyle/>
          <a:p>
            <a:r>
              <a:rPr lang="es-CL" dirty="0"/>
              <a:t>Lograr identificar la problemática general que afecta al negocio y sus procesos claves</a:t>
            </a:r>
            <a:r>
              <a:rPr lang="es-CL" dirty="0" smtClean="0"/>
              <a:t>.</a:t>
            </a:r>
          </a:p>
          <a:p>
            <a:r>
              <a:rPr lang="es-CL" dirty="0"/>
              <a:t>Mejorar procesos internos como venta y administración de </a:t>
            </a:r>
            <a:r>
              <a:rPr lang="es-CL" dirty="0" smtClean="0"/>
              <a:t>local</a:t>
            </a:r>
            <a:endParaRPr lang="es-CL" dirty="0"/>
          </a:p>
          <a:p>
            <a:r>
              <a:rPr lang="es-CL" dirty="0"/>
              <a:t>Poder capacitar al personal e instruir buenas practicas en el orden de la información</a:t>
            </a:r>
            <a:r>
              <a:rPr lang="es-CL" dirty="0" smtClean="0"/>
              <a:t>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3076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93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del </a:t>
            </a:r>
            <a:r>
              <a:rPr lang="es-ES" dirty="0"/>
              <a:t>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/>
          <a:lstStyle/>
          <a:p>
            <a:r>
              <a:rPr lang="es-CL" dirty="0" smtClean="0"/>
              <a:t>Desarrollar un proyecto que cuente con un sitio web para publicitar su negocio, un sistema de venta, administrador de local y gestión de pedidos (armados) orientado para plataformas web.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4593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Objetivos </a:t>
            </a:r>
            <a:r>
              <a:rPr lang="es-ES" dirty="0"/>
              <a:t>específicos del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Implementar un sitio web donde se muestren los productos disponibles en el local e información relevante del negocio.</a:t>
            </a:r>
          </a:p>
          <a:p>
            <a:r>
              <a:rPr lang="es-CL" dirty="0" smtClean="0"/>
              <a:t>Crear sistema de venta y administración donde se gestione todo lo relacionado el negocio (pagina, productos, pedidos y reportería).</a:t>
            </a:r>
          </a:p>
          <a:p>
            <a:r>
              <a:rPr lang="es-CL" dirty="0" smtClean="0"/>
              <a:t>Desarrollar una herramienta web donde se puedan armar de forma mas fácil y eficiente una bicicleta con “piezas” especificas.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7741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Alcances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5115" y="2438398"/>
            <a:ext cx="2546777" cy="3124201"/>
          </a:xfrm>
        </p:spPr>
        <p:txBody>
          <a:bodyPr>
            <a:normAutofit fontScale="70000" lnSpcReduction="20000"/>
          </a:bodyPr>
          <a:lstStyle/>
          <a:p>
            <a:r>
              <a:rPr lang="es-CL" dirty="0" smtClean="0"/>
              <a:t>Que NO hace?</a:t>
            </a:r>
          </a:p>
          <a:p>
            <a:r>
              <a:rPr lang="es-CL" b="1" dirty="0"/>
              <a:t>El sistema no generara boletas.</a:t>
            </a:r>
          </a:p>
          <a:p>
            <a:r>
              <a:rPr lang="es-CL" b="1" dirty="0"/>
              <a:t>El sistema no elimina datos, solo deshabilita.</a:t>
            </a:r>
          </a:p>
          <a:p>
            <a:r>
              <a:rPr lang="es-CL" b="1" dirty="0"/>
              <a:t>La herramienta web no será responsiva</a:t>
            </a:r>
            <a:r>
              <a:rPr lang="es-CL" b="1" dirty="0" smtClean="0"/>
              <a:t>.</a:t>
            </a:r>
          </a:p>
          <a:p>
            <a:r>
              <a:rPr lang="es-CL" b="1" dirty="0" smtClean="0"/>
              <a:t>No hará ventas online.</a:t>
            </a:r>
            <a:endParaRPr lang="es-CL" b="1" dirty="0"/>
          </a:p>
          <a:p>
            <a:pPr lvl="1"/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embarcados.net/consultoria-franquicias/wp-content/uploads/2014/07/lib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3" y="2902357"/>
            <a:ext cx="3073677" cy="2196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484311" y="2438399"/>
            <a:ext cx="2546777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 smtClean="0"/>
              <a:t>Que hace?</a:t>
            </a:r>
          </a:p>
          <a:p>
            <a:pPr lvl="0"/>
            <a:r>
              <a:rPr lang="es-CL" b="1" dirty="0"/>
              <a:t>Control de </a:t>
            </a:r>
            <a:r>
              <a:rPr lang="es-CL" b="1" dirty="0" smtClean="0"/>
              <a:t>usuarios y clientes.</a:t>
            </a:r>
            <a:endParaRPr lang="es-CL" dirty="0"/>
          </a:p>
          <a:p>
            <a:pPr lvl="0"/>
            <a:r>
              <a:rPr lang="es-MX" b="1" dirty="0"/>
              <a:t>El sistema </a:t>
            </a:r>
            <a:r>
              <a:rPr lang="es-MX" b="1" dirty="0" smtClean="0"/>
              <a:t>es capaz </a:t>
            </a:r>
            <a:r>
              <a:rPr lang="es-MX" b="1" dirty="0"/>
              <a:t>de administrar 1 o más sucursales.</a:t>
            </a:r>
            <a:endParaRPr lang="es-CL" dirty="0"/>
          </a:p>
          <a:p>
            <a:pPr lvl="0"/>
            <a:r>
              <a:rPr lang="es-MX" b="1" dirty="0"/>
              <a:t>El  sitio web brindara información de la tienda y será el link entre este y la herramienta</a:t>
            </a:r>
            <a:r>
              <a:rPr lang="es-MX" b="1" dirty="0" smtClean="0"/>
              <a:t>.</a:t>
            </a:r>
          </a:p>
          <a:p>
            <a:pPr lvl="0"/>
            <a:r>
              <a:rPr lang="es-MX" b="1" dirty="0" smtClean="0"/>
              <a:t>Generara Reportes.</a:t>
            </a:r>
            <a:endParaRPr lang="es-CL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991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Estado del arte (herramienta web)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21441"/>
              </p:ext>
            </p:extLst>
          </p:nvPr>
        </p:nvGraphicFramePr>
        <p:xfrm>
          <a:off x="1484313" y="2666999"/>
          <a:ext cx="10018710" cy="3082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560"/>
                <a:gridCol w="1764924"/>
                <a:gridCol w="2003742"/>
                <a:gridCol w="2003742"/>
                <a:gridCol w="2003742"/>
              </a:tblGrid>
              <a:tr h="505691">
                <a:tc>
                  <a:txBody>
                    <a:bodyPr/>
                    <a:lstStyle/>
                    <a:p>
                      <a:r>
                        <a:rPr lang="es-CL" dirty="0" smtClean="0"/>
                        <a:t>Acción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Bici -</a:t>
                      </a:r>
                      <a:r>
                        <a:rPr lang="es-CL" baseline="0" dirty="0" smtClean="0"/>
                        <a:t> o  - Matic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Mifixie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Moma </a:t>
                      </a:r>
                      <a:r>
                        <a:rPr lang="es-CL" dirty="0" err="1" smtClean="0"/>
                        <a:t>bikes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Arma tu Bici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peso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 Precio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colores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componentes/accesorios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interactivo (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drag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drop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4640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Técnica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Picture 8" descr="http://1.bp.blogspot.com/-YJQXDC3CM5s/Un8lEJ11exI/AAAAAAAAAs4/ALYWTrtKwfc/s1600/aprender-ph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8214" y="2132680"/>
            <a:ext cx="3732684" cy="20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geteverything.org/wp-content/uploads/2013/08/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81" y="2438399"/>
            <a:ext cx="3818324" cy="23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upload.wikimedia.org/wikipedia/en/thumb/7/72/JQuery_UI_Logo.svg/559px-JQuery_UI_Logo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516" y="5215193"/>
            <a:ext cx="3376571" cy="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evbdn.eventbrite.com/s3-s3/eventlogos/12632461/screenshot20140131at3.32.00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624" y="4924810"/>
            <a:ext cx="1602781" cy="1384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6" descr="http://es.8elite.com/files/2012/09/JQuery_logo_color_onwhite-300x7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704" y="3917356"/>
            <a:ext cx="2857500" cy="70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14249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Operativa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427093" cy="3124201"/>
          </a:xfrm>
        </p:spPr>
        <p:txBody>
          <a:bodyPr/>
          <a:lstStyle/>
          <a:p>
            <a:r>
              <a:rPr lang="es-CL" dirty="0" smtClean="0"/>
              <a:t>Administración de productos dentro del mismo local</a:t>
            </a:r>
          </a:p>
          <a:p>
            <a:r>
              <a:rPr lang="es-CL" dirty="0" smtClean="0"/>
              <a:t>Conocimientos básicos computación (nivel usuario)</a:t>
            </a:r>
          </a:p>
          <a:p>
            <a:r>
              <a:rPr lang="es-CL" dirty="0" smtClean="0"/>
              <a:t>Capacitaciones.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666999"/>
            <a:ext cx="4364506" cy="3273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56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Legal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</a:t>
            </a:r>
            <a:r>
              <a:rPr lang="es-CL" dirty="0" smtClean="0"/>
              <a:t>ey 17.336: </a:t>
            </a:r>
            <a:r>
              <a:rPr lang="es-CL" dirty="0"/>
              <a:t>LEY DE PROPIEDAD INTELECTUAL O DERECHOS DE </a:t>
            </a:r>
            <a:r>
              <a:rPr lang="es-CL" dirty="0" smtClean="0"/>
              <a:t>AUTOR.</a:t>
            </a:r>
          </a:p>
          <a:p>
            <a:r>
              <a:rPr lang="es-CL" dirty="0" smtClean="0"/>
              <a:t>Ley 19.628: LEY DE PROTECCION </a:t>
            </a:r>
            <a:r>
              <a:rPr lang="es-CL" dirty="0"/>
              <a:t>DE DATOS DE CARACTER </a:t>
            </a:r>
            <a:r>
              <a:rPr lang="es-CL" dirty="0" smtClean="0"/>
              <a:t>PERSONAL.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://cdn3.computerhoy.com/sites/computerhoy.com/files/editores/user-11130/ley_propiedad_intelectual_como_me_afecta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47" y="2226011"/>
            <a:ext cx="2471715" cy="1172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ula.abenzoar.com/pluginfile.php/402/course/overviewfiles/proteccion-de-dat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7" y="5026852"/>
            <a:ext cx="1742554" cy="152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442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Integrantes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Michel Adasme (Zenta)</a:t>
            </a:r>
          </a:p>
          <a:p>
            <a:r>
              <a:rPr lang="es-CL" dirty="0" smtClean="0"/>
              <a:t>Alejandro Llanos (Lexicom)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75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Económica (flujo de caja)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6710" y="4465550"/>
            <a:ext cx="3632092" cy="1103774"/>
          </a:xfrm>
        </p:spPr>
        <p:txBody>
          <a:bodyPr/>
          <a:lstStyle/>
          <a:p>
            <a:r>
              <a:rPr lang="es-CL" dirty="0" smtClean="0"/>
              <a:t>Caso con 4 clientes.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1636710" y="2828544"/>
            <a:ext cx="3964796" cy="1340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s-CL" dirty="0"/>
              <a:t>Caso con solo un cliente</a:t>
            </a:r>
          </a:p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07" y="4368585"/>
            <a:ext cx="6151728" cy="747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06" y="2744074"/>
            <a:ext cx="6094698" cy="743256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473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Factibilidad Económica (flujo de caja)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633155" cy="3124201"/>
          </a:xfrm>
        </p:spPr>
        <p:txBody>
          <a:bodyPr/>
          <a:lstStyle/>
          <a:p>
            <a:r>
              <a:rPr lang="es-CL" dirty="0" smtClean="0"/>
              <a:t>Licencia </a:t>
            </a:r>
          </a:p>
          <a:p>
            <a:r>
              <a:rPr lang="es-CL" dirty="0" smtClean="0"/>
              <a:t>Hosting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74" y="2224662"/>
            <a:ext cx="4865188" cy="3566538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836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Financiera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666999"/>
            <a:ext cx="3641482" cy="3124201"/>
          </a:xfrm>
        </p:spPr>
        <p:txBody>
          <a:bodyPr/>
          <a:lstStyle/>
          <a:p>
            <a:r>
              <a:rPr lang="es-CL" dirty="0" smtClean="0"/>
              <a:t>Reembolso de Dinero por parte de clientes es efectiva al poco tiempo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fezaexport.com.mx/wp-content/uploads/2013/10/trato-hech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4" y="2438399"/>
            <a:ext cx="48768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037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de Riesgo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10" y="3276650"/>
            <a:ext cx="11207594" cy="1904898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585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1242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L" b="1" dirty="0"/>
              <a:t>Funcionales:</a:t>
            </a:r>
          </a:p>
          <a:p>
            <a:pPr lvl="0"/>
            <a:r>
              <a:rPr lang="es-MX" dirty="0"/>
              <a:t>El sistema generara un </a:t>
            </a:r>
            <a:r>
              <a:rPr lang="es-MX" dirty="0" smtClean="0"/>
              <a:t>presupuesto aproximado </a:t>
            </a:r>
            <a:r>
              <a:rPr lang="es-MX" dirty="0"/>
              <a:t>a partir de las selecciones del cliente.</a:t>
            </a:r>
            <a:endParaRPr lang="es-CL" dirty="0"/>
          </a:p>
          <a:p>
            <a:pPr lvl="0"/>
            <a:r>
              <a:rPr lang="es-MX" dirty="0"/>
              <a:t>El sistema creara ficha de </a:t>
            </a:r>
            <a:r>
              <a:rPr lang="es-MX" dirty="0" smtClean="0"/>
              <a:t>pedido y servicio de reparación.</a:t>
            </a:r>
            <a:endParaRPr lang="es-CL" dirty="0"/>
          </a:p>
          <a:p>
            <a:pPr lvl="0"/>
            <a:r>
              <a:rPr lang="es-MX" dirty="0"/>
              <a:t>El sistema manejara control de inventario.</a:t>
            </a:r>
            <a:endParaRPr lang="es-CL" dirty="0"/>
          </a:p>
          <a:p>
            <a:pPr lvl="0"/>
            <a:r>
              <a:rPr lang="es-MX" dirty="0"/>
              <a:t>El sistema contara con varios niveles de usuario.</a:t>
            </a:r>
            <a:endParaRPr lang="es-CL" dirty="0"/>
          </a:p>
          <a:p>
            <a:pPr lvl="0"/>
            <a:r>
              <a:rPr lang="es-MX" dirty="0"/>
              <a:t>El  sitio web brindara información de la tienda y será el link entre este y la </a:t>
            </a:r>
            <a:r>
              <a:rPr lang="es-MX" dirty="0" smtClean="0"/>
              <a:t>herramienta.</a:t>
            </a:r>
            <a:endParaRPr lang="es-CL" dirty="0"/>
          </a:p>
          <a:p>
            <a:pPr lvl="0"/>
            <a:r>
              <a:rPr lang="es-MX" dirty="0"/>
              <a:t>Todo usuario </a:t>
            </a:r>
            <a:r>
              <a:rPr lang="es-MX" dirty="0" smtClean="0"/>
              <a:t>para armar una bicicleta y  </a:t>
            </a:r>
            <a:r>
              <a:rPr lang="es-MX" dirty="0"/>
              <a:t>concretar un pedido deberá estar registrado/logueado en la </a:t>
            </a:r>
            <a:r>
              <a:rPr lang="es-MX" dirty="0" smtClean="0"/>
              <a:t>herramienta</a:t>
            </a:r>
            <a:endParaRPr lang="es-CL" dirty="0"/>
          </a:p>
          <a:p>
            <a:pPr lvl="0"/>
            <a:r>
              <a:rPr lang="es-MX" dirty="0"/>
              <a:t>El sistema debe ser capaz de administrar 1 o más sucursales.</a:t>
            </a:r>
            <a:endParaRPr lang="es-CL" dirty="0"/>
          </a:p>
          <a:p>
            <a:r>
              <a:rPr lang="es-CL" dirty="0" smtClean="0"/>
              <a:t>El sistema genera reportes a partir de los datos ingresados por las acciones realizadas.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8480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de Requerimientos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249425"/>
            <a:ext cx="10018713" cy="379780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s-CL" sz="5200" b="1" dirty="0"/>
              <a:t>NO Funcionales:</a:t>
            </a:r>
          </a:p>
          <a:p>
            <a:pPr lvl="0"/>
            <a:r>
              <a:rPr lang="es-CL" sz="5200" dirty="0"/>
              <a:t>El sistema deberá ser capaz de manejar un alto </a:t>
            </a:r>
            <a:r>
              <a:rPr lang="es-CL" sz="5200" dirty="0" smtClean="0"/>
              <a:t>numero </a:t>
            </a:r>
            <a:r>
              <a:rPr lang="es-CL" sz="5200" dirty="0"/>
              <a:t>de productos y accesorios de bicicletas.</a:t>
            </a:r>
          </a:p>
          <a:p>
            <a:pPr lvl="0"/>
            <a:r>
              <a:rPr lang="es-CL" sz="5200" dirty="0"/>
              <a:t>La interfaz del sistema será compatible con tecnologías touch.</a:t>
            </a:r>
          </a:p>
          <a:p>
            <a:pPr lvl="0"/>
            <a:r>
              <a:rPr lang="es-CL" sz="5200" dirty="0" smtClean="0"/>
              <a:t>El lenguaje de programación será PHP (Servidor) </a:t>
            </a:r>
            <a:r>
              <a:rPr lang="es-CL" sz="5200" dirty="0"/>
              <a:t>,</a:t>
            </a:r>
            <a:r>
              <a:rPr lang="es-CL" sz="5200" dirty="0" smtClean="0"/>
              <a:t> HTML5 + Jquery (Cliente).</a:t>
            </a:r>
          </a:p>
          <a:p>
            <a:pPr lvl="0"/>
            <a:r>
              <a:rPr lang="es-CL" sz="5200" dirty="0" smtClean="0"/>
              <a:t>La </a:t>
            </a:r>
            <a:r>
              <a:rPr lang="es-CL" sz="5200" dirty="0"/>
              <a:t>base de Datos </a:t>
            </a:r>
            <a:r>
              <a:rPr lang="es-CL" sz="5200" dirty="0" smtClean="0"/>
              <a:t>será </a:t>
            </a:r>
            <a:r>
              <a:rPr lang="es-CL" sz="5200" dirty="0" err="1" smtClean="0"/>
              <a:t>MySQL</a:t>
            </a:r>
            <a:r>
              <a:rPr lang="es-CL" sz="5200" dirty="0" smtClean="0"/>
              <a:t>.</a:t>
            </a:r>
            <a:endParaRPr lang="es-CL" sz="5200" dirty="0"/>
          </a:p>
          <a:p>
            <a:pPr lvl="0"/>
            <a:r>
              <a:rPr lang="es-CL" sz="5200" dirty="0"/>
              <a:t>El sistema será escalable.</a:t>
            </a:r>
          </a:p>
          <a:p>
            <a:pPr lvl="0"/>
            <a:r>
              <a:rPr lang="es-CL" sz="5200" dirty="0"/>
              <a:t>El sistema será a la </a:t>
            </a:r>
            <a:r>
              <a:rPr lang="es-CL" sz="5200" dirty="0" smtClean="0"/>
              <a:t>“medida” </a:t>
            </a:r>
            <a:r>
              <a:rPr lang="es-CL" sz="5200" dirty="0"/>
              <a:t>del cliente.</a:t>
            </a:r>
          </a:p>
          <a:p>
            <a:pPr lvl="0"/>
            <a:r>
              <a:rPr lang="es-CL" sz="5200" dirty="0"/>
              <a:t>El sistema deberá contar con las medidas de seguridad necesarias.</a:t>
            </a:r>
          </a:p>
          <a:p>
            <a:pPr lvl="0"/>
            <a:r>
              <a:rPr lang="es-CL" sz="5200" dirty="0"/>
              <a:t>El sistema deberá tener un GUI correspondiente al empresa (colores).</a:t>
            </a:r>
          </a:p>
          <a:p>
            <a:pPr lvl="0"/>
            <a:r>
              <a:rPr lang="es-CL" sz="5200" dirty="0"/>
              <a:t>La GUI será sencilla y amigable para el usuario.</a:t>
            </a:r>
          </a:p>
          <a:p>
            <a:r>
              <a:rPr lang="es-CL" sz="5200" dirty="0"/>
              <a:t>El servidor deberá ser VPS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675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Metodología de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http://osc.co.cr/wp-content/uploads/2011/06/incremental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66999"/>
            <a:ext cx="10018713" cy="377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782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Equipo - Organigrama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07783" y="2575559"/>
            <a:ext cx="10018713" cy="3124201"/>
          </a:xfrm>
        </p:spPr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Conector recto 3"/>
          <p:cNvSpPr/>
          <p:nvPr/>
        </p:nvSpPr>
        <p:spPr>
          <a:xfrm>
            <a:off x="6190211" y="3096259"/>
            <a:ext cx="2482215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82595" y="45720"/>
                </a:lnTo>
                <a:lnTo>
                  <a:pt x="2482595" y="10606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Conector recto 4"/>
          <p:cNvSpPr/>
          <p:nvPr/>
        </p:nvSpPr>
        <p:spPr>
          <a:xfrm>
            <a:off x="6190211" y="3141979"/>
            <a:ext cx="2245360" cy="8267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3508"/>
                </a:lnTo>
                <a:lnTo>
                  <a:pt x="2245688" y="763508"/>
                </a:lnTo>
                <a:lnTo>
                  <a:pt x="2245688" y="82708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Conector recto 5"/>
          <p:cNvSpPr/>
          <p:nvPr/>
        </p:nvSpPr>
        <p:spPr>
          <a:xfrm>
            <a:off x="6190211" y="3141979"/>
            <a:ext cx="1646555" cy="167513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1693"/>
                </a:lnTo>
                <a:lnTo>
                  <a:pt x="1646991" y="1611693"/>
                </a:lnTo>
                <a:lnTo>
                  <a:pt x="1646991" y="167526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Conector recto 6"/>
          <p:cNvSpPr/>
          <p:nvPr/>
        </p:nvSpPr>
        <p:spPr>
          <a:xfrm>
            <a:off x="5630141" y="3141979"/>
            <a:ext cx="969645" cy="16821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1908" y="0"/>
                </a:moveTo>
                <a:lnTo>
                  <a:pt x="551908" y="1618968"/>
                </a:lnTo>
                <a:lnTo>
                  <a:pt x="0" y="1618968"/>
                </a:lnTo>
                <a:lnTo>
                  <a:pt x="0" y="16825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onector recto 7"/>
          <p:cNvSpPr/>
          <p:nvPr/>
        </p:nvSpPr>
        <p:spPr>
          <a:xfrm>
            <a:off x="4692246" y="3141979"/>
            <a:ext cx="1497330" cy="828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97934" y="0"/>
                </a:moveTo>
                <a:lnTo>
                  <a:pt x="1497934" y="765516"/>
                </a:lnTo>
                <a:lnTo>
                  <a:pt x="0" y="765516"/>
                </a:lnTo>
                <a:lnTo>
                  <a:pt x="0" y="82909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Conector recto 8"/>
          <p:cNvSpPr/>
          <p:nvPr/>
        </p:nvSpPr>
        <p:spPr>
          <a:xfrm>
            <a:off x="3974696" y="3096259"/>
            <a:ext cx="221488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15119" y="45720"/>
                </a:moveTo>
                <a:lnTo>
                  <a:pt x="0" y="45720"/>
                </a:lnTo>
                <a:lnTo>
                  <a:pt x="0" y="6366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11" name="Grupo 10"/>
          <p:cNvGrpSpPr/>
          <p:nvPr/>
        </p:nvGrpSpPr>
        <p:grpSpPr>
          <a:xfrm>
            <a:off x="5456151" y="2666999"/>
            <a:ext cx="1480820" cy="481965"/>
            <a:chOff x="2578429" y="0"/>
            <a:chExt cx="1481241" cy="482487"/>
          </a:xfrm>
        </p:grpSpPr>
        <p:sp>
          <p:nvSpPr>
            <p:cNvPr id="12" name="Rectángulo 11"/>
            <p:cNvSpPr/>
            <p:nvPr/>
          </p:nvSpPr>
          <p:spPr>
            <a:xfrm>
              <a:off x="2578429" y="0"/>
              <a:ext cx="146762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92048" y="7311"/>
              <a:ext cx="146762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Jefe de proyecto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976216" y="2946399"/>
            <a:ext cx="850265" cy="195580"/>
            <a:chOff x="3098461" y="279485"/>
            <a:chExt cx="585434" cy="158392"/>
          </a:xfrm>
        </p:grpSpPr>
        <p:sp>
          <p:nvSpPr>
            <p:cNvPr id="15" name="Rectángulo 14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878051" y="3172459"/>
            <a:ext cx="1403985" cy="474980"/>
            <a:chOff x="0" y="505499"/>
            <a:chExt cx="1404164" cy="475176"/>
          </a:xfrm>
        </p:grpSpPr>
        <p:sp>
          <p:nvSpPr>
            <p:cNvPr id="18" name="Rectángulo 17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Calidad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556866" y="3968749"/>
            <a:ext cx="1306195" cy="474980"/>
            <a:chOff x="678862" y="1302258"/>
            <a:chExt cx="973942" cy="475176"/>
          </a:xfrm>
        </p:grpSpPr>
        <p:sp>
          <p:nvSpPr>
            <p:cNvPr id="21" name="Rectángulo 20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Analista Funcional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11526" y="4305299"/>
            <a:ext cx="981710" cy="234315"/>
            <a:chOff x="1133582" y="1638598"/>
            <a:chExt cx="981826" cy="234746"/>
          </a:xfrm>
        </p:grpSpPr>
        <p:sp>
          <p:nvSpPr>
            <p:cNvPr id="24" name="Rectángulo 23"/>
            <p:cNvSpPr/>
            <p:nvPr/>
          </p:nvSpPr>
          <p:spPr>
            <a:xfrm>
              <a:off x="1133582" y="1638599"/>
              <a:ext cx="981826" cy="2347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1133582" y="1638598"/>
              <a:ext cx="981826" cy="234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3326996" y="3507104"/>
            <a:ext cx="1024890" cy="307975"/>
            <a:chOff x="449557" y="840182"/>
            <a:chExt cx="1025408" cy="308483"/>
          </a:xfrm>
        </p:grpSpPr>
        <p:sp>
          <p:nvSpPr>
            <p:cNvPr id="27" name="Rectángulo 26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4506826" y="4847589"/>
            <a:ext cx="1344295" cy="474980"/>
            <a:chOff x="1629125" y="2181169"/>
            <a:chExt cx="650482" cy="475176"/>
          </a:xfrm>
        </p:grpSpPr>
        <p:sp>
          <p:nvSpPr>
            <p:cNvPr id="30" name="Rectángulo 29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Base de Datos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747491" y="5237479"/>
            <a:ext cx="1163955" cy="247015"/>
            <a:chOff x="1870004" y="2570911"/>
            <a:chExt cx="912488" cy="261270"/>
          </a:xfrm>
        </p:grpSpPr>
        <p:sp>
          <p:nvSpPr>
            <p:cNvPr id="33" name="Rectángulo 32"/>
            <p:cNvSpPr/>
            <p:nvPr/>
          </p:nvSpPr>
          <p:spPr>
            <a:xfrm>
              <a:off x="1870005" y="2570911"/>
              <a:ext cx="912487" cy="26127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1870004" y="2570911"/>
              <a:ext cx="912488" cy="26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511646" y="4817109"/>
            <a:ext cx="1452245" cy="474980"/>
            <a:chOff x="4633990" y="2150444"/>
            <a:chExt cx="650482" cy="475176"/>
          </a:xfrm>
        </p:grpSpPr>
        <p:sp>
          <p:nvSpPr>
            <p:cNvPr id="36" name="Rectángulo 35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Documentador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901536" y="5152389"/>
            <a:ext cx="953770" cy="250825"/>
            <a:chOff x="5023823" y="2485719"/>
            <a:chExt cx="585434" cy="158392"/>
          </a:xfrm>
        </p:grpSpPr>
        <p:sp>
          <p:nvSpPr>
            <p:cNvPr id="39" name="Rectángulo 38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110451" y="3968749"/>
            <a:ext cx="1372870" cy="474980"/>
            <a:chOff x="5232688" y="1302258"/>
            <a:chExt cx="650482" cy="475176"/>
          </a:xfrm>
        </p:grpSpPr>
        <p:sp>
          <p:nvSpPr>
            <p:cNvPr id="42" name="Rectángulo 41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8482561" y="4280534"/>
            <a:ext cx="898525" cy="210185"/>
            <a:chOff x="5604870" y="1613823"/>
            <a:chExt cx="585434" cy="158392"/>
          </a:xfrm>
        </p:grpSpPr>
        <p:sp>
          <p:nvSpPr>
            <p:cNvPr id="45" name="Rectángulo 44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902806" y="3197859"/>
            <a:ext cx="1359535" cy="488315"/>
            <a:chOff x="5465005" y="522182"/>
            <a:chExt cx="655071" cy="488511"/>
          </a:xfrm>
        </p:grpSpPr>
        <p:sp>
          <p:nvSpPr>
            <p:cNvPr id="48" name="Rectángulo 47"/>
            <p:cNvSpPr/>
            <p:nvPr/>
          </p:nvSpPr>
          <p:spPr>
            <a:xfrm>
              <a:off x="5469594" y="535517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465005" y="522182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asistente 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8391121" y="3526789"/>
            <a:ext cx="938530" cy="245745"/>
            <a:chOff x="5808807" y="867584"/>
            <a:chExt cx="600205" cy="163831"/>
          </a:xfrm>
        </p:grpSpPr>
        <p:sp>
          <p:nvSpPr>
            <p:cNvPr id="51" name="Rectángulo 50"/>
            <p:cNvSpPr/>
            <p:nvPr/>
          </p:nvSpPr>
          <p:spPr>
            <a:xfrm>
              <a:off x="5823578" y="867584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5808807" y="8730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53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27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Gantt - EDT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9" y="2438399"/>
            <a:ext cx="3982165" cy="32842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37" y="2523122"/>
            <a:ext cx="3982165" cy="3268078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87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4" y="2666999"/>
            <a:ext cx="3982165" cy="36573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72" y="2666999"/>
            <a:ext cx="3853983" cy="36573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484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Proyecto consta de 3 hitos / módulos importantes, estos </a:t>
            </a:r>
            <a:r>
              <a:rPr lang="es-CL" dirty="0" smtClean="0"/>
              <a:t>son:</a:t>
            </a:r>
          </a:p>
          <a:p>
            <a:pPr lvl="1"/>
            <a:r>
              <a:rPr lang="es-CL" dirty="0" smtClean="0"/>
              <a:t>Sistema de Ventas y Administración.</a:t>
            </a:r>
          </a:p>
          <a:p>
            <a:pPr lvl="1"/>
            <a:r>
              <a:rPr lang="es-CL" dirty="0" smtClean="0"/>
              <a:t>Pagina web.</a:t>
            </a:r>
          </a:p>
          <a:p>
            <a:pPr lvl="1"/>
            <a:r>
              <a:rPr lang="es-CL" dirty="0" smtClean="0"/>
              <a:t>Herramienta Online.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dzT9u8UWUdWkFfy2anJdNXVlQI0TJ1RYjwfspuZ7neB7zDW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22" y="3842731"/>
            <a:ext cx="3692301" cy="2463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068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9" y="2438399"/>
            <a:ext cx="3982165" cy="3933047"/>
          </a:xfrm>
          <a:prstGeom prst="rect">
            <a:avLst/>
          </a:prstGeom>
        </p:spPr>
      </p:pic>
      <p:pic>
        <p:nvPicPr>
          <p:cNvPr id="5" name="Imagen 4"/>
          <p:cNvPicPr/>
          <p:nvPr/>
        </p:nvPicPr>
        <p:blipFill>
          <a:blip r:embed="rId3"/>
          <a:stretch>
            <a:fillRect/>
          </a:stretch>
        </p:blipFill>
        <p:spPr>
          <a:xfrm>
            <a:off x="5786601" y="2528409"/>
            <a:ext cx="6023326" cy="38430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563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de Arquitectura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C:\Users\ALEJANDROIGNACIO\Desktop\diagrama arquitectur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28" y="2087944"/>
            <a:ext cx="8607208" cy="4480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1" y="6568375"/>
            <a:ext cx="448011" cy="28962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A-M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822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Casos de Uso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075243"/>
              </p:ext>
            </p:extLst>
          </p:nvPr>
        </p:nvGraphicFramePr>
        <p:xfrm>
          <a:off x="4572951" y="1946284"/>
          <a:ext cx="3669527" cy="4869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Visio" r:id="rId5" imgW="7229497" imgH="9563236" progId="Visio.Drawing.15">
                  <p:embed/>
                </p:oleObj>
              </mc:Choice>
              <mc:Fallback>
                <p:oleObj name="Visio" r:id="rId5" imgW="7229497" imgH="956323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951" y="1946284"/>
                        <a:ext cx="3669527" cy="4869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584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4018208" y="1566794"/>
            <a:ext cx="100751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66175"/>
              </p:ext>
            </p:extLst>
          </p:nvPr>
        </p:nvGraphicFramePr>
        <p:xfrm>
          <a:off x="4018207" y="1962610"/>
          <a:ext cx="5191301" cy="460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Visio" r:id="rId4" imgW="6581887" imgH="5819870" progId="Visio.Drawing.15">
                  <p:embed/>
                </p:oleObj>
              </mc:Choice>
              <mc:Fallback>
                <p:oleObj name="Visio" r:id="rId4" imgW="6581887" imgH="581987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8207" y="1962610"/>
                        <a:ext cx="5191301" cy="4605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070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V="1">
            <a:off x="4327302" y="884346"/>
            <a:ext cx="77642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969593"/>
              </p:ext>
            </p:extLst>
          </p:nvPr>
        </p:nvGraphicFramePr>
        <p:xfrm>
          <a:off x="3747753" y="2090670"/>
          <a:ext cx="4533362" cy="45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Visio" r:id="rId4" imgW="7086779" imgH="7048432" progId="Visio.Drawing.15">
                  <p:embed/>
                </p:oleObj>
              </mc:Choice>
              <mc:Fallback>
                <p:oleObj name="Visio" r:id="rId4" imgW="7086779" imgH="704843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753" y="2090670"/>
                        <a:ext cx="4533362" cy="45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24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de Base de Datos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81" y="1985320"/>
            <a:ext cx="7804770" cy="4775242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083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Estudio de mercado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CL" dirty="0"/>
              <a:t>Según la investigación, a cargo de la Universidad Alberto Hurtado, el porcentaje de viajes en transporte público -metro y micro- es de 29,1% y el transporte privado -auto, taxi, moto- es de un 28%. Mientras que los viajes no motorizados, es decir a pie o en bicicleta, alcanzan un </a:t>
            </a:r>
            <a:r>
              <a:rPr lang="es-CL" b="1" u="sng" dirty="0"/>
              <a:t>38,5%. </a:t>
            </a:r>
            <a:r>
              <a:rPr lang="es-CL" dirty="0"/>
              <a:t>Fuente: </a:t>
            </a:r>
            <a:r>
              <a:rPr lang="es-CL" dirty="0" err="1" smtClean="0"/>
              <a:t>BioBioChile</a:t>
            </a:r>
            <a:r>
              <a:rPr lang="es-CL" dirty="0" smtClean="0"/>
              <a:t>.</a:t>
            </a: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r>
              <a:rPr lang="es-CL" sz="1400" dirty="0" smtClean="0"/>
              <a:t>Fuente: http</a:t>
            </a:r>
            <a:r>
              <a:rPr lang="es-CL" sz="1400" dirty="0"/>
              <a:t>://www.biobiochile.cl/2015/03/20/estudio-del-gobierno-revela-que-el-uso-de-bicicleta-ha-aumentado-entre-los-santiaguinos.shtml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84" y="4378036"/>
            <a:ext cx="2189535" cy="875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10" y="4229099"/>
            <a:ext cx="1653460" cy="109580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427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Demostración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46" y="3867912"/>
            <a:ext cx="3449810" cy="20568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15" y="2092672"/>
            <a:ext cx="3726550" cy="2095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529" y="2092672"/>
            <a:ext cx="2899676" cy="2529984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969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Proyecciones.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100" name="Picture 4" descr="http://nataliagomezdelpozuelo.com/wp-content/uploads/2013/11/marca-personal-jav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841" y="2581273"/>
            <a:ext cx="3295650" cy="32956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525284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A - 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16902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Sccycles</a:t>
            </a:r>
            <a:endParaRPr lang="es-CL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4" y="2048814"/>
            <a:ext cx="41656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0" y="2438399"/>
            <a:ext cx="4669546" cy="1283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3" y="3823952"/>
            <a:ext cx="3597499" cy="26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84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Problemática y solución planteada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97" y="2052033"/>
            <a:ext cx="3159616" cy="236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s://www.lds.org/bc/content/ldsorg/topics/book-of-mormon-dna/BottleneckMain_sp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27" y="3057523"/>
            <a:ext cx="5715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073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2958901" cy="3124201"/>
          </a:xfrm>
        </p:spPr>
        <p:txBody>
          <a:bodyPr/>
          <a:lstStyle/>
          <a:p>
            <a:r>
              <a:rPr lang="es-CL" dirty="0" smtClean="0"/>
              <a:t>Sistema de Ventas y Administración.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666999"/>
            <a:ext cx="5676965" cy="321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958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Pagina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3" y="2438398"/>
            <a:ext cx="6428174" cy="3614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08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Herramienta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31340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70" y="2245216"/>
            <a:ext cx="4710893" cy="4293562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5288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 descr="C:\Users\ALEJANDROIGNACIO\Desktop\asdasdadadadfagrgaer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438399"/>
            <a:ext cx="10018713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46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1913</TotalTime>
  <Words>864</Words>
  <Application>Microsoft Office PowerPoint</Application>
  <PresentationFormat>Panorámica</PresentationFormat>
  <Paragraphs>183</Paragraphs>
  <Slides>38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Corbel</vt:lpstr>
      <vt:lpstr>Times New Roman</vt:lpstr>
      <vt:lpstr>Parallax</vt:lpstr>
      <vt:lpstr>Visio</vt:lpstr>
      <vt:lpstr>Bici - O -  Matic</vt:lpstr>
      <vt:lpstr>Integrantes</vt:lpstr>
      <vt:lpstr>Resumen de Proyecto</vt:lpstr>
      <vt:lpstr>Sccycles</vt:lpstr>
      <vt:lpstr>Problemática y solución planteada</vt:lpstr>
      <vt:lpstr>Resumen de Proyecto</vt:lpstr>
      <vt:lpstr>Resumen de Proyecto</vt:lpstr>
      <vt:lpstr>Resumen de Proyecto</vt:lpstr>
      <vt:lpstr>Diagrama BPMN de Procesos (Sccycles)</vt:lpstr>
      <vt:lpstr>Diagrama BPMN de Procesos (Sccycles)</vt:lpstr>
      <vt:lpstr>Diagrama BPMN de Procesos (Sccycles)</vt:lpstr>
      <vt:lpstr>Objetivos General Estratégico</vt:lpstr>
      <vt:lpstr>Objetivos del desarrollo</vt:lpstr>
      <vt:lpstr>Objetivos específicos del desarrollo</vt:lpstr>
      <vt:lpstr>Alcances de Proyecto</vt:lpstr>
      <vt:lpstr>Estado del arte (herramienta web)</vt:lpstr>
      <vt:lpstr>Factibilidad Técnica</vt:lpstr>
      <vt:lpstr>Factibilidad Operativa</vt:lpstr>
      <vt:lpstr>Factibilidad Legal</vt:lpstr>
      <vt:lpstr>Factibilidad Económica (flujo de caja)</vt:lpstr>
      <vt:lpstr>Factibilidad Económica (flujo de caja)</vt:lpstr>
      <vt:lpstr>Factibilidad Financiera</vt:lpstr>
      <vt:lpstr>Análisis de Riesgo</vt:lpstr>
      <vt:lpstr>Especificación de Requerimientos</vt:lpstr>
      <vt:lpstr>Especificación de Requerimientos</vt:lpstr>
      <vt:lpstr>Metodología de Desarrollo</vt:lpstr>
      <vt:lpstr>Equipo - Organigrama</vt:lpstr>
      <vt:lpstr>Gantt - EDT</vt:lpstr>
      <vt:lpstr>Gantt - EDT</vt:lpstr>
      <vt:lpstr>Gantt - EDT</vt:lpstr>
      <vt:lpstr>Diagrama de Arquitectura</vt:lpstr>
      <vt:lpstr>Casos de Uso</vt:lpstr>
      <vt:lpstr>Casos de Uso</vt:lpstr>
      <vt:lpstr>Casos de Uso</vt:lpstr>
      <vt:lpstr>Modelo de Base de Datos</vt:lpstr>
      <vt:lpstr>Estudio de mercado</vt:lpstr>
      <vt:lpstr>Demostración</vt:lpstr>
      <vt:lpstr>Proyecciones.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Bici - O -  Matic</dc:title>
  <dc:creator>ALEJANDRO IGNACIO LLANOS FABAR</dc:creator>
  <cp:lastModifiedBy>Zenta</cp:lastModifiedBy>
  <cp:revision>63</cp:revision>
  <dcterms:created xsi:type="dcterms:W3CDTF">2015-10-24T00:01:17Z</dcterms:created>
  <dcterms:modified xsi:type="dcterms:W3CDTF">2015-11-16T11:30:43Z</dcterms:modified>
</cp:coreProperties>
</file>